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35"/>
  </p:handoutMasterIdLst>
  <p:sldIdLst>
    <p:sldId id="256" r:id="rId3"/>
    <p:sldId id="257" r:id="rId5"/>
    <p:sldId id="258" r:id="rId6"/>
    <p:sldId id="287"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81562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81562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5440379"/>
            <a:ext cx="2971800" cy="81562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15440379"/>
            <a:ext cx="2971800" cy="815621"/>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3.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759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9222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7274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541772"/>
            <a:ext cx="768096" cy="768096"/>
          </a:xfrm>
          <a:prstGeom prst="rect">
            <a:avLst/>
          </a:prstGeom>
        </p:spPr>
      </p:pic>
      <p:sp>
        <p:nvSpPr>
          <p:cNvPr id="8" name="MasterShapeName"/>
          <p:cNvSpPr/>
          <p:nvPr/>
        </p:nvSpPr>
        <p:spPr>
          <a:xfrm>
            <a:off x="4681728" y="10759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9222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7274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5417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2313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222fc347a&amp;color=RGB(0,96,96)">
            <a:hlinkClick r:id="rId6" action="ppaction://hlinksldjump"/>
          </p:cNvPr>
          <p:cNvSpPr/>
          <p:nvPr/>
        </p:nvSpPr>
        <p:spPr>
          <a:xfrm>
            <a:off x="5943600" y="40777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8828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3fa5e026a&amp;color=RGB(0,96,96)">
            <a:hlinkClick r:id="rId7" action="ppaction://hlinksldjump"/>
          </p:cNvPr>
          <p:cNvSpPr/>
          <p:nvPr/>
        </p:nvSpPr>
        <p:spPr>
          <a:xfrm>
            <a:off x="5943600" y="56972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9" Type="http://schemas.openxmlformats.org/officeDocument/2006/relationships/slide" Target="slide8.xml"/><Relationship Id="rId8" Type="http://schemas.openxmlformats.org/officeDocument/2006/relationships/slide" Target="slide5.xml"/><Relationship Id="rId7" Type="http://schemas.openxmlformats.org/officeDocument/2006/relationships/slide" Target="slide11.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image" Target="../media/image13.png"/><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notesSlide" Target="../notesSlides/notesSlide4.xml"/><Relationship Id="rId15" Type="http://schemas.openxmlformats.org/officeDocument/2006/relationships/slideLayout" Target="../slideLayouts/slideLayout10.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83c2c5c65?vaa=1&amp;vcp=1&amp;vop=1&amp;pid=94747bda7&amp;color=0,55,96&amp;vtp=1&amp;bt=1&amp;bbb=1&amp;hb=1"/>
          <p:cNvSpPr/>
          <p:nvPr/>
        </p:nvSpPr>
        <p:spPr>
          <a:xfrm>
            <a:off x="502920" y="1745270"/>
            <a:ext cx="1057046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[贵州贵阳2025高二检测]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有学者指出，拿破仑战争不仅是军事扩张的体现，更是通过《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法国民法典》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的推行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、行政区划改革及教育体系的重构，使欧洲多地形成了“去地域化”的文化整合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。德意志莱茵邦联地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区在法国影响下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传统封建身份观念被公民平等理念取代，地方方言逐渐让位于标准法语书面语言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者旨在说明拿破仑战争(</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7_1#83c2c5c65.bracket?vaa=1&amp;vcp=1&amp;vop=1&amp;pid=94747bda7&amp;color=0,55,96&amp;vpa=2&amp;vtp=1"/>
          <p:cNvSpPr/>
          <p:nvPr/>
        </p:nvSpPr>
        <p:spPr>
          <a:xfrm>
            <a:off x="2972276" y="2953929"/>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5_2#83c2c5c65.choices?vaa=1&amp;vcp=1&amp;vop=1&amp;pid=94747bda7&amp;color=0,55,96&amp;vtp=1&amp;bbb=1"/>
          <p:cNvSpPr/>
          <p:nvPr/>
        </p:nvSpPr>
        <p:spPr>
          <a:xfrm>
            <a:off x="502920" y="333397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加速工业资本取代封建经济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以强制手段推动欧洲文化认同</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使被征服地区民族意识觉醒</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清除基督教对世俗教育的影响</a:t>
            </a:r>
            <a:endParaRPr lang="en-US" altLang="zh-CN" sz="1800" dirty="0"/>
          </a:p>
        </p:txBody>
      </p:sp>
      <p:sp>
        <p:nvSpPr>
          <p:cNvPr id="5" name="QC_5_AS.6_1#83c2c5c65?vaa=1&amp;vcp=1&amp;vop=1&amp;pid=94747bda7&amp;color=0,55,96&amp;vtp=1&amp;bbb=1&amp;hb=1"/>
          <p:cNvSpPr/>
          <p:nvPr/>
        </p:nvSpPr>
        <p:spPr>
          <a:xfrm>
            <a:off x="502920" y="4134076"/>
            <a:ext cx="10570464" cy="19606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【解析】本题考查拿破仑战争与欧洲政治文化的重构。根据材料可知，学者指出拿破仑通过推行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《法国民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法典</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》、改革行政区划和重构教育体系，在欧洲被征服地区推动“去地域化”的文化整合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如用公民平等取代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封建身份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、推广标准法语，体现了以强制手段促进文化认同的意图，B项正确；题干未涉及“工业资本”与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“封建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”的替代关系，仅围绕文化整合展开，排除A项；拿破仑战争进一步促进了欧洲各国民族意识觉醒</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不是</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使”其觉醒，排除C项；题干未涉及“基督教”与“世俗教育”的关系，排除D项。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5b7eccf1?vcp=1&amp;pid=ace520a80&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要点3</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全面认识近代欧洲的文化侵略</a:t>
            </a:r>
            <a:endParaRPr lang="en-US" altLang="zh-CN" sz="2000" dirty="0"/>
          </a:p>
        </p:txBody>
      </p:sp>
      <p:sp>
        <p:nvSpPr>
          <p:cNvPr id="3" name="P_5_BD#b7992c1c8?vcp=1&amp;pid=c5b7eccf1&amp;color=0,55,96&amp;vtp=1&amp;bbb=1&amp;hb=1"/>
          <p:cNvSpPr/>
          <p:nvPr/>
        </p:nvSpPr>
        <p:spPr>
          <a:xfrm>
            <a:off x="502920" y="1940623"/>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1.基本概念：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殖民国家以多种方式向被殖民地区渗透其思想、语言文字、价值观念、宗教等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改造甚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至消灭后者的文化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淡化后者的民族意识，达到殖民目的。</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.主要方式：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通过教会、学校、报刊书籍等途径，用传教布道、开办学校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、兴办慈善事业等方式进行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渗透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推行殖民主义的奴化教育。</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.重要特征</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1）在不同民族文化之间的互相交流和吸收的过程中进行，具有隐蔽性强的特点。</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2）引发被侵略国家民族文化传统中一些消极落后因素的泛滥，造成一种强大的文化逆流。</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.客观作用：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客观上把自由主义、民族主义和社会主义思想，带到被殖民地区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激发了被压迫人民的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民族民主意识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fd4b414d4?vaa=1&amp;vcp=1&amp;vop=1&amp;pid=c5b7eccf1&amp;color=0,55,96&amp;vtp=1&amp;bt=1&amp;bbb=1&amp;hb=1"/>
          <p:cNvSpPr/>
          <p:nvPr/>
        </p:nvSpPr>
        <p:spPr>
          <a:xfrm>
            <a:off x="502920" y="207499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例3</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[江苏徐州2025高二期末]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当今许多南方国家（发展中国家）的精英人士多在欧美国家接受教育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知识系统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、思维方式全部来自欧美；虽然效果不理想，但欧美的社会发展模式被南方国家精英认为是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一模式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”而吹捧。</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fd4b414d4.bracket?vaa=1&amp;vcp=1&amp;vop=1&amp;pid=c5b7eccf1&amp;color=0,55,96&amp;vpa=3&amp;vtp=1"/>
          <p:cNvSpPr/>
          <p:nvPr/>
        </p:nvSpPr>
        <p:spPr>
          <a:xfrm>
            <a:off x="3061176" y="289985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9_2#fd4b414d4.choices?vaa=1&amp;vcp=1&amp;vop=1&amp;pid=c5b7eccf1&amp;color=0,55,96&amp;vtp=1&amp;bbb=1"/>
          <p:cNvSpPr/>
          <p:nvPr/>
        </p:nvSpPr>
        <p:spPr>
          <a:xfrm>
            <a:off x="502920" y="3312227"/>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欧美文明优于其他文明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世界殖民体系依然存在</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南方国家失去民族文化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欧美文化侵蚀南方国家</a:t>
            </a:r>
            <a:endParaRPr lang="en-US" altLang="zh-CN" sz="1800" dirty="0"/>
          </a:p>
        </p:txBody>
      </p:sp>
      <p:sp>
        <p:nvSpPr>
          <p:cNvPr id="5" name="QC_5_AS.10_1#fd4b414d4?vaa=1&amp;vcp=1&amp;vop=1&amp;pid=c5b7eccf1&amp;color=0,55,96&amp;vtp=1&amp;bbb=1&amp;hb=1"/>
          <p:cNvSpPr/>
          <p:nvPr/>
        </p:nvSpPr>
        <p:spPr>
          <a:xfrm>
            <a:off x="502920" y="4132013"/>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【解析】本题考查欧美的文化侵略。南方国家精英在欧美国家接受教育后，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知识系统和思维方式受其塑造，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将欧美的社会发展模式奉为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“唯一模式”加以吹捧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这清晰地展现了欧美文化对南方国家在思想意识等层面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的渗透与侵蚀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D项正确；各文明之间并无优劣之分，A项说法错误，排除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世界殖民体系在二战后已逐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渐瓦解</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排除B项；南方国家虽然受到欧美文化影响，但仍保留着自身独特的民族文化，排除C项。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3fa5e026a?vaa=1&amp;vcp=1&amp;vop=1&amp;pid=d6a9a5761&amp;color=0,55,96&amp;vtp=1&amp;bt=1&amp;bbb=1&amp;hb=1"/>
          <p:cNvSpPr/>
          <p:nvPr/>
        </p:nvSpPr>
        <p:spPr>
          <a:xfrm>
            <a:off x="502920" y="2225711"/>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[辽宁大连2025高二期中]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下表是美国独立后三位国家领袖公开发表的相关言论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。这些言论体现出美国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文化的特点是(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14" name="QC_5_BD.13_2#3fa5e026a?colgroup=11,33&amp;vaa=1&amp;vcp=1&amp;vop=1&amp;pid=d6a9a5761&amp;color=0,55,96&amp;vtp=1&amp;bbb=1"/>
          <p:cNvGraphicFramePr>
            <a:graphicFrameLocks noGrp="1"/>
          </p:cNvGraphicFramePr>
          <p:nvPr/>
        </p:nvGraphicFramePr>
        <p:xfrm>
          <a:off x="502920" y="3130840"/>
          <a:ext cx="10543032" cy="1555433"/>
        </p:xfrm>
        <a:graphic>
          <a:graphicData uri="http://schemas.openxmlformats.org/drawingml/2006/table">
            <a:tbl>
              <a:tblPr/>
              <a:tblGrid>
                <a:gridCol w="2724912"/>
                <a:gridCol w="7818120"/>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领袖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言论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首任总统华盛顿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人类已将维护神圣的自由火炬和共和政体命运的希望寄托于美国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开国元勋杰斐逊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美国将通过</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成为不幸者和受压迫者的避难所而最好地服务于人类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宪法之父麦迪逊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我们将成为文明世界的自由工场</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比其他任何国家对非文明世界贡献更大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13_3#3fa5e026a.choices?vaa=1&amp;vcp=1&amp;vop=1&amp;pid=d6a9a5761&amp;color=0,55,96&amp;vtp=1&amp;bbb=1"/>
          <p:cNvSpPr/>
          <p:nvPr/>
        </p:nvSpPr>
        <p:spPr>
          <a:xfrm>
            <a:off x="502920" y="481994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力求全面融入世界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尊重文化多样性</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维护世界和平发展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宣扬民族优越论</a:t>
            </a:r>
            <a:endParaRPr lang="en-US" altLang="zh-CN" sz="1800"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3fa5e026a?vaa=1&amp;vcp=1&amp;vop=1&amp;pid=d6a9a5761&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【解析】本题考查独立战争后的美国文化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。从华盛顿言论中提到美国承载人类维护自由火炬和共和政体命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运的希望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杰斐逊称美国将成为不幸者和受压迫者避难所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麦迪逊提出美国是文明世界自由工场且对非文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明世界贡献更大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可看出美国领袖都在宣扬美国相对于其他国家的优越性，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即美国文化宣扬民族优越论，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D项；材料强调美国文化与民族的优越性而非全面融入世界，排除A项；杰斐逊的“避难所”表面包容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整体语境仍以美国为中心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未体现不同文化之间平等交流，反而强调美国文化的独特性，排除B项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”在材料中无对应表述，且三位领袖均强调美国对世界的单方面贡献，排除C项。</a:t>
            </a:r>
            <a:endParaRPr lang="en-US" altLang="zh-CN" dirty="0"/>
          </a:p>
        </p:txBody>
      </p:sp>
      <p:sp>
        <p:nvSpPr>
          <p:cNvPr id="3" name="QC_5_AN.16_1#3fa5e026a?vaa=1&amp;vcp=1&amp;vop=1&amp;pid=d6a9a5761&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2b850ab1f?vaa=1&amp;vcp=1&amp;vop=1&amp;pid=d6a9a5761&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[东北育才学校2025高二期中]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有学者研究发现，拉丁美洲独立运动后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在文学创作领域的作家们既借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鉴欧洲浪漫主义的叙事手法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又融入印第安神话与传说，创作出极具地域特色的文学作品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。这表明拉丁美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洲独立运动后(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2b850ab1f.bracket?vaa=1&amp;vcp=1&amp;vop=1&amp;pid=d6a9a5761&amp;color=0,55,96&amp;vpa=5&amp;vtp=1"/>
          <p:cNvSpPr/>
          <p:nvPr/>
        </p:nvSpPr>
        <p:spPr>
          <a:xfrm>
            <a:off x="20578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17_2#2b850ab1f.choices?vaa=1&amp;vcp=1&amp;vop=1&amp;pid=d6a9a5761&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本土文化借欧洲文化实现复兴</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两种文化在交流中产生新文化</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欧洲文化逐渐被本土文化同化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文化多元性阻碍了国家认同构建</a:t>
            </a:r>
            <a:endParaRPr lang="en-US" altLang="zh-CN" sz="1800" dirty="0"/>
          </a:p>
        </p:txBody>
      </p:sp>
      <p:sp>
        <p:nvSpPr>
          <p:cNvPr id="5" name="QC_5_AS.18_1#2b850ab1f?vaa=1&amp;vcp=1&amp;vop=1&amp;pid=d6a9a5761&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【解析】本题考查拉丁美洲独立运动后新文化的形成。据材料可知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拉丁美洲独立运动后的文学创作既借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鉴了欧洲浪漫主义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又融入了印第安文化元素，形成了兼具两种文化特征的新文化形态，B项正确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反映的是两种文化交融过程中形成了新的文化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而非本土文化的再次复兴，排除A项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材料未涉及本土文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化对欧洲文化的影响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涉及的是二者在交融过程中产生了新的文化，排除C项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材料未涉及多元文化发展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的消极影响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a79710675?vaa=1&amp;vcp=1&amp;vop=1&amp;pid=d6a9a5761&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[河南濮阳2025高二期末]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拿破仑战争后，欧洲很多地区实现了宗教自由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结婚和离婚不再需要通过教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世俗教育兴起，教士也由国家任命，这些都进一步削弱了教会势力。教会迫于压力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开始允许信仰自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并在一定程度上承认非基督徒尤其是犹太人的平等权利。据此可知，</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拿破仑战争(</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a79710675.bracket?vaa=1&amp;vcp=1&amp;vop=1&amp;pid=d6a9a5761&amp;color=0,55,96&amp;vpa=6&amp;vtp=1"/>
          <p:cNvSpPr/>
          <p:nvPr/>
        </p:nvSpPr>
        <p:spPr>
          <a:xfrm>
            <a:off x="9144475" y="254686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21_2#a79710675.choices?vaa=1&amp;vcp=1&amp;vop=1&amp;pid=d6a9a5761&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推动了欧洲各国的民主革命</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激发了欧洲各国的民族意识</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客观上传播了平等自由思想</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以实现宗教自由为主要目标</a:t>
            </a:r>
            <a:endParaRPr lang="en-US" altLang="zh-CN" sz="1800" dirty="0"/>
          </a:p>
        </p:txBody>
      </p:sp>
      <p:sp>
        <p:nvSpPr>
          <p:cNvPr id="5" name="QC_5_AS.22_1#a79710675?vaa=1&amp;vcp=1&amp;vop=1&amp;pid=d6a9a5761&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【解析】本题考查拿破仑战争后欧洲文化的重构。拿破仑战争后欧洲多地实现宗教自由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结婚离婚不受教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会限制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世俗教育兴起，教会还承认非基督徒的平等权利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这一系列现象说明拿破仑战争在客观上让平等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自由思想得到传播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故选C项；材料仅呈现了宗教相关变化，未体现民主革命的内容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不能得出推动欧洲各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国民主革命的结论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排除A项；材料没有关于激发欧洲各国民族意识的内容，比如语言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、文化认同或反对外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来统治的民族运动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核心是宗教与社会平等问题，排除B项；拿破仑战争的根本目的是扩张法国霸权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资产阶级政权</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宗教自由是其打破旧秩序的手段，而非主要目标，排除D项。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8fd286962?vaa=1&amp;vcp=1&amp;vop=1&amp;pid=d6a9a5761&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[重庆名校2025高二月考]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薛福成说：“夫西人之商政、兵法、造船、制器，及农、渔、牧、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矿诸务</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汽学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、光学、电学、化学，以得御水御火御电之法</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乃天地间公共之道，非西人所得而私也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。”严复则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道</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“自然公例，即道家所谓道，先儒所谓理。”</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8fd286962.bracket?vaa=1&amp;vcp=1&amp;vop=1&amp;pid=d6a9a5761&amp;color=0,55,96&amp;vpa=7&amp;vtp=1"/>
          <p:cNvSpPr/>
          <p:nvPr/>
        </p:nvSpPr>
        <p:spPr>
          <a:xfrm>
            <a:off x="6147276" y="254686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5_2#8fd286962.choices?vaa=1&amp;vcp=1&amp;vop=1&amp;pid=d6a9a5761&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鸦片战争后复古思潮出现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知识分子以中学比附西学</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传统思想制约近代化进程</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西学东渐普遍影响士大夫</a:t>
            </a:r>
            <a:endParaRPr lang="en-US" altLang="zh-CN" sz="1800" dirty="0"/>
          </a:p>
        </p:txBody>
      </p:sp>
      <p:sp>
        <p:nvSpPr>
          <p:cNvPr id="5" name="QC_5_AS.26_1#8fd286962?vaa=1&amp;vcp=1&amp;vop=1&amp;pid=d6a9a5761&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【解析】本题考查鸦片战争后西学的传播。薛福成强调西方的科技和制度是“天地间公共之道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”，并非西方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独有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严复则将西方科学原理比作道家的“道”和儒家的“理”，二者均借助中国传统概念解释西学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以此调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和中学与西学的关系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减少引入西学的阻力，故选B项；鸦片战争后的复古思潮多指排斥西学、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恢复旧制，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但材料中的主张是以中学比附西学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促进中西学交融，而非复古，排除A项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材料强调当时知识分子以中学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比附西学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未涉及传统思想对中国近代化进程的制约，排除C项；“西学东渐普遍影响士大夫”</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无法推得，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普遍”说法绝对且与史实不符，排除D项。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e3137110d?vaa=1&amp;vcp=1&amp;vop=1&amp;pid=4150ce098&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[广东清远2025高二期中]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18世纪美国独立后，白人社会将印第安人描绘为阻碍文明进步的“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野蛮部落”。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21世纪，伴随着对多元文化与环境保护的重视，印第安文化中的生态智慧被广泛推崇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。这种变化本质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上反映了(</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e3137110d.bracket?vaa=1&amp;vcp=1&amp;vop=1&amp;pid=4150ce098&amp;color=0,55,96&amp;vpa=8&amp;vtp=1"/>
          <p:cNvSpPr/>
          <p:nvPr/>
        </p:nvSpPr>
        <p:spPr>
          <a:xfrm>
            <a:off x="1600676" y="254686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9_2#e3137110d.choices?vaa=1&amp;vcp=1&amp;vop=1&amp;pid=4150ce098&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种族主义思想已失去现实基础</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社会主流价值观的时代变迁</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文明冲突到文明共生的必然性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美国移民文化走向多元一体</a:t>
            </a:r>
            <a:endParaRPr lang="en-US" altLang="zh-CN" sz="1800" dirty="0"/>
          </a:p>
        </p:txBody>
      </p:sp>
      <p:sp>
        <p:nvSpPr>
          <p:cNvPr id="5" name="QC_5_AS.30_1#e3137110d?vaa=1&amp;vcp=1&amp;vop=1&amp;pid=4150ce098&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【解析】本题考查独立战争以来的美洲文化。18世纪白人将印第安人描绘为“野蛮部落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”，是当时殖民扩张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时期白人主流观念的体现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21世纪对印第安文化中的生态智慧推崇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则体现了对多元文化与环境保护重视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的主流价值观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可见随着时代发展，社会主流价值观发生变化，故选B项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种族主义在美国至今仍未彻底消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排除A项；文明冲突论认为非西方文明与西方文明长期对立、冲突，打击非西方文明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文明共生强调不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同文明可以和谐共生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题干未涉及文明冲突到文明共生的必然性，排除C项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美国移民文化走向多元一体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材料无关</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ee0c0397b?vaa=1&amp;vcp=1&amp;vop=1&amp;pid=4150ce098&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[江西上饶2025高二期中]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有学者谈到拉丁美洲文化时认为，“自18世纪起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明亮夺目的西方光线在射入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美洲棱镜后</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形成一种新型文化光谱。这种光谱已不再是印第安人的，也不是西方的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而变成了印第安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美洲的文化光谱</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这表明拉美文化(</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5_1#ee0c0397b.bracket?vaa=1&amp;vcp=1&amp;vop=1&amp;pid=4150ce098&amp;color=0,55,96&amp;vpa=9&amp;vtp=1"/>
          <p:cNvSpPr/>
          <p:nvPr/>
        </p:nvSpPr>
        <p:spPr>
          <a:xfrm>
            <a:off x="42041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33_2#ee0c0397b.choices?vaa=1&amp;vcp=1&amp;vop=1&amp;pid=4150ce098&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具有鲜明的混合性特征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失去印第安文化底色</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是多种文化的简单叠加</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源自西方文化的移植</a:t>
            </a:r>
            <a:endParaRPr lang="en-US" altLang="zh-CN" sz="1800" dirty="0"/>
          </a:p>
        </p:txBody>
      </p:sp>
      <p:sp>
        <p:nvSpPr>
          <p:cNvPr id="5" name="QC_5_AS.34_1#ee0c0397b?vaa=1&amp;vcp=1&amp;vop=1&amp;pid=4150ce098&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【解析】本题考查拉丁美洲的文化演变。根据材料并结合所学可知，18世纪后西方文化（西班牙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、葡萄牙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）与美洲本土印第安文化、黑人文化等通过“棱镜”效应交融，形成了全新的“印第安美洲的文化光谱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种文化不再是单纯的西方文化或印第安文化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而是多种文明长期交融的结果，体现了鲜明的混合性特征，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材料明确指出印第安文化是新型文化光谱的组成部分之一，排除B项；材料强调文化的创造性交融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简单的叠加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排除C项；欧洲文化是拉美文化的重要组成部分，但材料强调拉美文化的独特性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是多元文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明互动</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后的新形态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不仅仅是西方文化的移植，排除D项。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c10415401.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c10415401.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第五单元</a:t>
            </a:r>
            <a:endParaRPr lang="en-US" altLang="zh-CN" sz="5400" dirty="0"/>
          </a:p>
        </p:txBody>
      </p:sp>
      <p:sp>
        <p:nvSpPr>
          <p:cNvPr id="4" name="C_1_BD#c10415401.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战争与文化交锋</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c8110868d?vaa=1&amp;vcp=1&amp;vop=1&amp;pid=4150ce098&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[贵州安顺2025高二联考]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1806年耶拿战役中，普鲁士引以为傲的传统线列战术被彻底击溃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暴露出其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军事体制的僵化与落后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。此役后普鲁士被迫签署《提尔西特和约》，国家主权严重受损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。战败刺激普鲁士</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启动一系列改革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如废除农奴制，允许土地自由买卖，解放农村生产力，建立后备军体系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打破贵族垄断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军官的传统等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据此可知拿破仑战争(</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37_2#c8110868d.choices?vaa=1&amp;vcp=1&amp;vop=1&amp;pid=4150ce098&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实现了普鲁士国家的统一</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结束了普鲁士的君主专制</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推动了普鲁士的社会转型</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推动普鲁士启蒙思想兴起</a:t>
            </a:r>
            <a:endParaRPr lang="en-US" altLang="zh-CN" sz="18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c8110868d?vaa=1&amp;vcp=1&amp;vop=1&amp;pid=4150ce098&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【解析】本题考查拿破仑战争后欧洲文化的重构。材料指出，耶拿战役后普鲁士废除农奴制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、允许土地自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由买卖并进行军事体制革新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这些措施打破了封建传统结构，促进资本主义发展，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并动摇传统贵族特权，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属于从封建社会向近代社会过渡的重要标志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符合社会转型的特征，故选C项；普鲁士统一德意志是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1871年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普法战争的结果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与材料时间不符，排除A项；普鲁士在改革后仍维持君主制，1871年《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德意志帝国宪法》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颁布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确立君主宪制，排除B项；启蒙思想兴起于17—18世纪，题干改革是启蒙思想影响下的实践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动启蒙思想兴起</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40_1#c8110868d?vaa=1&amp;vcp=1&amp;vop=1&amp;pid=4150ce098&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1_1#19f1cd24a?vaa=1&amp;vcp=1&amp;vop=1&amp;pid=4150ce098&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[安徽蚌埠2025高二联考]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整个19世纪，墨西哥的食谱中，夏多布里昂牛排（一种高级法式牛排</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）逐渐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取代了西班牙炖羊肉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同时土著玉米馅卷被贬为“低级”食品。1910年独立庆典的宴席上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二十桌均为法式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菜肴</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无一墨西哥传统菜。</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这一现象反映的本质问题是(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41_2#19f1cd24a.choices?vaa=1&amp;vcp=1&amp;vop=1&amp;pid=4150ce098&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工业革命加速饮食结构转型</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物种交流改变美洲饮食传统</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欧洲殖民引发文化认同危机</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经济全球化加剧了饮食同质</a:t>
            </a:r>
            <a:endParaRPr lang="en-US" altLang="zh-CN" sz="1800"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3_1#19f1cd24a?vaa=1&amp;vcp=1&amp;vop=1&amp;pid=4150ce098&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【解析】本题考查欧洲殖民者的文化侵略。19世纪墨西哥食谱中法式牛排取代西班牙炖羊肉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土著玉米馅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卷被贬低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1910年独立庆典上全为法式菜无一传统菜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反映西班牙殖民时期遗留的文化自卑及法国殖民影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导致墨西哥精英模仿欧洲饮食、贬斥本土传统，引发本土文化认同危机，故选C项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工业革命虽促进全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球饮食变迁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但材料未涉及工业化进程或技术革新，且墨西哥19世纪及20世纪初工业薄弱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饮食变化主要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是因为文化模仿而非经济转型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排除A项；物种交流如全球物种大交换引入新食材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但土著玉米馅卷被贬显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示文化歧视而非物种改变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传统饮食衰落实为殖民文化冲击所致，排除B项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材料中墨西哥饮食的变化与经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济全球化无关</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44_1#19f1cd24a?vaa=1&amp;vcp=1&amp;vop=1&amp;pid=4150ce098&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5_1#633f03c4d?vaa=1&amp;vcp=1&amp;vop=1&amp;pid=4150ce098&amp;color=0,55,96&amp;vtp=1&amp;bt=1&amp;bbb=1&amp;hb=1"/>
          <p:cNvSpPr/>
          <p:nvPr/>
        </p:nvSpPr>
        <p:spPr>
          <a:xfrm>
            <a:off x="502920" y="2482791"/>
            <a:ext cx="10570464" cy="28687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1813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英印当局在印度传播基督教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以图从文化心理上铲除印度人安身立命的根基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这遭到印</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度教徒的激烈抵制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。1818</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印度总督取消了出版预审制度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只要不对政府提出批评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可以自由办报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大</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量报纸的出现对传播西方思想起了重要作用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英国还在印度推行英式教育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规定殖民地官员的选拔必须通</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过英语考试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这有助于培养具有西方思维的亲英土著人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殖民者还引进了现代的司法系统和政治制度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一切极大地破坏了印度社会结构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推动了阶级的分化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摘编自林承节《殖民统治时期的印度史》</a:t>
            </a:r>
            <a:endParaRPr lang="en-US" altLang="zh-CN"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5_2#633f03c4d?vaa=1&amp;vcp=1&amp;vop=1&amp;pid=4150ce098&amp;color=0,55,96&amp;vtp=1&amp;bt=1&amp;bbb=1&amp;hb=1"/>
          <p:cNvSpPr/>
          <p:nvPr/>
        </p:nvSpPr>
        <p:spPr>
          <a:xfrm>
            <a:off x="502920" y="2068866"/>
            <a:ext cx="10570464" cy="24496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1840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年以来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中国文化迈入从传统走向近现代的转型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近代中国的困境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有诸多方面的原因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中之一就是当时原有中华文化体系无法提供现成的救国治国方案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我们不得不从外来文化中去寻找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纪末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从康有为到孙中山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仁人志士从西方文化体系中寻找救国良方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多方努力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但均未成功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世纪初</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中国共产党人运用同样是来自西方的马克思主义后才使中国最终摆脱百年困境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与此同时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实践也证明了</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中国文化出路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摘编自曾加荣主编《中国传统文化概要》</a:t>
            </a:r>
            <a:endParaRPr lang="en-US" altLang="zh-CN" dirty="0"/>
          </a:p>
        </p:txBody>
      </p:sp>
      <p:sp>
        <p:nvSpPr>
          <p:cNvPr id="3" name="QO_5_BD.45_3#633f03c4d?vaa=1&amp;vcp=1&amp;vop=1&amp;pid=4150ce098&amp;color=0,55,96&amp;vtp=1&amp;bbb=1"/>
          <p:cNvSpPr/>
          <p:nvPr/>
        </p:nvSpPr>
        <p:spPr>
          <a:xfrm>
            <a:off x="502920" y="4545683"/>
            <a:ext cx="10570464" cy="363665"/>
          </a:xfrm>
          <a:prstGeom prst="rect">
            <a:avLst/>
          </a:prstGeom>
          <a:noFill/>
        </p:spPr>
        <p:txBody>
          <a:bodyPr wrap="none" lIns="0" tIns="0" rIns="0" bIns="0" rtlCol="0" anchor="t"/>
          <a:lstStyle/>
          <a:p>
            <a:pPr algn="l" latinLnBrk="1">
              <a:lnSpc>
                <a:spcPts val="3200"/>
              </a:lnSpc>
            </a:pP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（1）根据材料一，概括英国对印度进行文化侵略的主要方式，并结合所学概述英国对印度文化侵略的影响。</a:t>
            </a:r>
            <a:endParaRPr lang="en-US" altLang="zh-CN" sz="1800" spc="-50" dirty="0"/>
          </a:p>
        </p:txBody>
      </p:sp>
      <p:sp>
        <p:nvSpPr>
          <p:cNvPr id="4" name="QO_5_BD.45_4#633f03c4d?vaa=1&amp;vcp=1&amp;vop=1&amp;pid=4150ce098&amp;color=0,55,96&amp;vtp=1&amp;bbb=1&amp;hb=1"/>
          <p:cNvSpPr/>
          <p:nvPr/>
        </p:nvSpPr>
        <p:spPr>
          <a:xfrm>
            <a:off x="502920" y="4963005"/>
            <a:ext cx="10570464" cy="7732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（2）根据材料二，指出中华文化向近现代转型时期的特点及其“出路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”，并结合所学谈谈近现代中国文化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转型”的启示。</a:t>
            </a:r>
            <a:endParaRPr lang="en-US" altLang="zh-CN"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6_1#633f03c4d?vaa=1&amp;vcp=1&amp;vop=1&amp;pid=4150ce098&amp;color=0,55,96&amp;vtp=1&amp;bt=1&amp;bbb=1&amp;hb=1"/>
          <p:cNvSpPr/>
          <p:nvPr/>
        </p:nvSpPr>
        <p:spPr>
          <a:xfrm>
            <a:off x="502920" y="2283306"/>
            <a:ext cx="10570464" cy="32880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【解析】本题考查欧洲殖民者的文化侵略与近现代中华文化的发展历程。（1）第一小问方式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1813年，英印当局在印度传播基督教”，可得传播宗教；据材料一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“大量报纸的出现对传播西方思想起了重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”，可得利用报纸传播西方思想；据材料一“英国还在印度推行英式教育”，可得推行英式教育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“规定殖民地官员的选拔必须通过英语考试”，可得提升英语的地位；据材料一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“殖民者还引进了现代的司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法系统和政治制度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”，可得移植制度。</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二小问影响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据材料一“这一切极大地破坏了印度社会结构，推动了阶级的分化”等并结合所学知识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意从推动印度反抗英国的殖民统治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、印度的传统文化仍旧顽强保留下来、助推印度文化的多样性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、破坏印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度社会结构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、推动阶级的分化等考虑，符合相关史实，言之成理即可。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6_2#633f03c4d?vaa=1&amp;vcp=1&amp;vop=1&amp;pid=4150ce098&amp;color=0,55,96&amp;vtp=1&amp;bt=1&amp;bbb=1&amp;hb=1"/>
          <p:cNvSpPr/>
          <p:nvPr/>
        </p:nvSpPr>
        <p:spPr>
          <a:xfrm>
            <a:off x="502920" y="2688436"/>
            <a:ext cx="10570464" cy="24498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（2）第一小问特点，据材料二“其中之一就是当时原有中华文化体系无法提供现成的救国治国方案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不得不从外来文化中去寻找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”，可得学习西方，探索救亡图存道路。</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二小问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“出路”，据材料二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“中国共产党人运用同样是来自西方的马克思主义后才使中国最终摆脱百年困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实践也证明了中国文化出路”，可得把马克思主义与中国实践相结合。</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三小问启示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据材料二并结合所学知识，从文明发展的多样性、连续性等角度分析可得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吸收异国他邦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在交流中发展，同时，积极发扬传统优秀文化，向世界传播中华优秀文化。</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7_1#633f03c4d?vaa=1&amp;vcp=1&amp;vop=1&amp;pid=4150ce098&amp;color=0,55,96&amp;vtp=1&amp;bt=1&amp;bbb=1&amp;hb=1"/>
          <p:cNvSpPr/>
          <p:nvPr/>
        </p:nvSpPr>
        <p:spPr>
          <a:xfrm>
            <a:off x="502920" y="2675831"/>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（1）方式：传播宗教；利用报纸传播西方思想；推行英式教育；提升英语的地位；移植制度。</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影</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响</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印度精英运用欧洲意识形态反抗英国的殖民统治；印度的传统文化仍旧顽强保留下来了</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助推了印度文</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化的多样性</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破坏了印度社会结构，推动了阶级的分化。</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2）特点：学习西方，探索救亡图存道路。</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出路”：把马克思主义与中国实践相结合。</a:t>
            </a:r>
            <a:endParaRPr lang="en-US" altLang="zh-CN" sz="1800" dirty="0"/>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启示</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吸收异国他邦文化，在交流中发展；发扬传统优秀文化；向世界传播优秀文化。</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eedb22078?vaa=1&amp;vcp=1&amp;vop=1&amp;pid=c7d163f63&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[山东枣庄2025高二期中]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19世纪30年代法国政治家米歇尔·舍瓦利耶将使用拉丁语言（西班牙语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、葡萄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牙语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、法语）的美洲地区称为“拉丁种族”。这一概念的提出与19世纪欧洲和美洲的政治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、文化博弈密切相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关</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旨在通过强调语言和文化的共性构建区域认同。</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据此可知拉丁种族概念的提出(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50_1#eedb22078.bracket?vaa=1&amp;vcp=1&amp;vop=1&amp;pid=c7d163f63&amp;color=0,55,96&amp;vpa=12&amp;vtp=1"/>
          <p:cNvSpPr/>
          <p:nvPr/>
        </p:nvSpPr>
        <p:spPr>
          <a:xfrm>
            <a:off x="8993980" y="2751904"/>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48_2#eedb22078.choices?vaa=1&amp;vcp=1&amp;vop=1&amp;pid=c7d163f63&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推动了拉丁美洲民族解放运动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体现了美英对拉美的政治渗透</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巩固了法国在拉美的殖民统治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带有浓厚的文化霸权主义色彩</a:t>
            </a:r>
            <a:endParaRPr lang="en-US" altLang="zh-CN" sz="1800" dirty="0"/>
          </a:p>
        </p:txBody>
      </p:sp>
      <p:sp>
        <p:nvSpPr>
          <p:cNvPr id="5" name="QC_5_AS.49_1#eedb22078?vaa=1&amp;vcp=1&amp;vop=1&amp;pid=c7d163f63&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【解析】本题结合时空观念考查拉丁美洲文化。19世纪欧洲和美洲存在政治、文化博弈，“拉丁种族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”概念强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调语言和文化共性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构建区域认同，其实质是为法国在当地的扩张服务，凭借语言文化优势谋取利益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带有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浓厚文化霸权主义色彩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故选D项；材料中的“拉丁种族”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概念是法国对独立后的拉美地区施加文化影响的手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段，与推动拉丁美洲民族解放运动无关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排除A项；材料主体是法国而非美英，排除B项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材料中的概念更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多地体现</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为文化的霸权主义色彩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与“殖民统治”关联不大，排除C项。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c34daeb9a.fixed?vcp=1&amp;pid=c10415401&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c34daeb9a.fixed?vcp=1&amp;pid=c10415401&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第12课</a:t>
            </a:r>
            <a:endParaRPr lang="en-US" altLang="zh-CN" sz="5400" dirty="0"/>
          </a:p>
        </p:txBody>
      </p:sp>
      <p:sp>
        <p:nvSpPr>
          <p:cNvPr id="4" name="C_2_BD#c34daeb9a.fixed?vcp=1&amp;pid=c10415401&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a:solidFill>
                  <a:srgbClr val="3D589F"/>
                </a:solidFill>
                <a:latin typeface="印品黑体" pitchFamily="34" charset="0"/>
                <a:ea typeface="印品黑体" pitchFamily="34" charset="-122"/>
                <a:cs typeface="印品黑体" pitchFamily="34" charset="-120"/>
              </a:rPr>
              <a:t>近代战争与西方文化的扩</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张</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33e4f384a?vaa=1&amp;vcp=1&amp;vop=1&amp;pid=c7d163f63&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2023年，俄罗斯国家档案馆解密了包含1824年十二月党人“北方协会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”的会议记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录档案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。记录显示，协会核心成员多为参与过拿破仑战争的近卫军军官，主张“废除农奴制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建立代议制君主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”，并多次引用“主权在民”的论述。此外，档案中提及协会成员与流亡法国的俄国知识分子保持通信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讨论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波兰宪法与欧洲立宪模式”。由此可见，</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十二月党人起义(</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2_2#33e4f384a.choices?vaa=1&amp;vcp=1&amp;vop=1&amp;pid=c7d163f63&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是社会底层人反抗封建压迫的自发暴动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反映工业资产阶级要求政治权利的诉求</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直接推动亚历山大二世实行农奴制改革</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深受欧洲启蒙思想与军事远征经历影响</a:t>
            </a:r>
            <a:endParaRPr lang="en-US" altLang="zh-CN" sz="1800"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4_1#33e4f384a?vaa=1&amp;vcp=1&amp;vop=1&amp;pid=c7d163f63&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【解析】本题结合史料实证考查拿破仑战争后欧洲文化的重构。从材料可知，十二月党人“北方协会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”核心成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员多参与过拿破仑战争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且多次引用“主权在民”论述、讨论立宪模式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体现其深受欧洲启蒙思想与军事远征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经历影响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故选D项；结合所学可知，十二月党人起义领导者为贵族军官而非社会底层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且有明确的政治纲领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而非自发暴动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排除A项；1824年俄国工业革命尚未展开，工业资产阶级未形成独立力量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主张废除农奴制更接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近贵族改革派的诉求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排除B项；亚历山大二世改革发生在1861年，与1825年起义相隔三十余年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且改革直接动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因是克里米亚战争失败而非十二月党人影响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
        <p:nvSpPr>
          <p:cNvPr id="3" name="QC_5_AN.55_1#33e4f384a?vaa=1&amp;vcp=1&amp;vop=1&amp;pid=c7d163f63&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custDataLst>
              <p:tags r:id="rId1"/>
            </p:custDataLst>
          </p:nvPr>
        </p:nvGrpSpPr>
        <p:grpSpPr>
          <a:xfrm>
            <a:off x="4482677" y="981075"/>
            <a:ext cx="2550901" cy="840105"/>
            <a:chOff x="8784" y="1890"/>
            <a:chExt cx="3501" cy="1323"/>
          </a:xfrm>
        </p:grpSpPr>
        <p:sp>
          <p:nvSpPr>
            <p:cNvPr id="5" name="矩形: 圆角 9"/>
            <p:cNvSpPr/>
            <p:nvPr>
              <p:custDataLst>
                <p:tags r:id="rId2"/>
              </p:custDataLst>
            </p:nvPr>
          </p:nvSpPr>
          <p:spPr>
            <a:xfrm>
              <a:off x="8784" y="2003"/>
              <a:ext cx="1055"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01</a:t>
              </a:r>
              <a:endParaRPr lang="en-US" altLang="zh-CN" sz="2400" dirty="0">
                <a:solidFill>
                  <a:srgbClr val="FFFFFF"/>
                </a:solidFill>
                <a:ea typeface="印品黑体" pitchFamily="34" charset="-122"/>
              </a:endParaRPr>
            </a:p>
          </p:txBody>
        </p:sp>
        <p:sp>
          <p:nvSpPr>
            <p:cNvPr id="23" name="TextBox 39"/>
            <p:cNvSpPr txBox="1"/>
            <p:nvPr>
              <p:custDataLst>
                <p:tags r:id="rId3"/>
              </p:custDataLst>
            </p:nvPr>
          </p:nvSpPr>
          <p:spPr>
            <a:xfrm>
              <a:off x="10557" y="1890"/>
              <a:ext cx="1728" cy="725"/>
            </a:xfrm>
            <a:prstGeom prst="rect">
              <a:avLst/>
            </a:prstGeom>
            <a:noFill/>
          </p:spPr>
          <p:txBody>
            <a:bodyPr wrap="square" rtlCol="0">
              <a:spAutoFit/>
            </a:bodyPr>
            <a:p>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知识绘</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grpSp>
      <p:grpSp>
        <p:nvGrpSpPr>
          <p:cNvPr id="39" name="组合 38"/>
          <p:cNvGrpSpPr/>
          <p:nvPr/>
        </p:nvGrpSpPr>
        <p:grpSpPr>
          <a:xfrm>
            <a:off x="747395" y="2364740"/>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itchFamily="34" charset="-122"/>
                    <a:ea typeface="印品黑体" pitchFamily="34" charset="-122"/>
                  </a:rPr>
                  <a:t>模块</a:t>
                </a:r>
                <a:endParaRPr lang="zh-CN" altLang="en-US" sz="5335" b="1" dirty="0">
                  <a:solidFill>
                    <a:srgbClr val="3D589F"/>
                  </a:solidFill>
                  <a:latin typeface="印品黑体" pitchFamily="34" charset="-122"/>
                  <a:ea typeface="印品黑体" pitchFamily="34" charset="-122"/>
                </a:endParaRPr>
              </a:p>
              <a:p>
                <a:r>
                  <a:rPr lang="zh-CN" altLang="en-US" sz="5335" b="1" dirty="0">
                    <a:solidFill>
                      <a:srgbClr val="3D589F"/>
                    </a:solidFill>
                    <a:latin typeface="印品黑体" pitchFamily="34" charset="-122"/>
                    <a:ea typeface="印品黑体" pitchFamily="34" charset="-122"/>
                  </a:rPr>
                  <a:t>导航</a:t>
                </a:r>
                <a:endParaRPr lang="zh-CN" altLang="en-US" sz="5335" b="1" dirty="0">
                  <a:solidFill>
                    <a:srgbClr val="3D589F"/>
                  </a:solidFill>
                  <a:latin typeface="印品黑体" pitchFamily="34" charset="-122"/>
                  <a:ea typeface="印品黑体" pitchFamily="34"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itchFamily="34"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3D589F"/>
              </a:solidFill>
              <a:uFillTx/>
            </a:endParaRPr>
          </a:p>
        </p:txBody>
      </p:sp>
      <p:pic>
        <p:nvPicPr>
          <p:cNvPr id="4" name="图片 3" descr="未标题-1"/>
          <p:cNvPicPr>
            <a:picLocks noChangeAspect="1"/>
          </p:cNvPicPr>
          <p:nvPr/>
        </p:nvPicPr>
        <p:blipFill>
          <a:blip r:embed="rId4"/>
          <a:stretch>
            <a:fillRect/>
          </a:stretch>
        </p:blipFill>
        <p:spPr>
          <a:xfrm>
            <a:off x="10144760" y="-78105"/>
            <a:ext cx="1695450" cy="906145"/>
          </a:xfrm>
          <a:prstGeom prst="rect">
            <a:avLst/>
          </a:prstGeom>
        </p:spPr>
      </p:pic>
      <p:sp>
        <p:nvSpPr>
          <p:cNvPr id="28" name="TextBox 39"/>
          <p:cNvSpPr txBox="1"/>
          <p:nvPr>
            <p:custDataLst>
              <p:tags r:id="rId5"/>
            </p:custDataLst>
          </p:nvPr>
        </p:nvSpPr>
        <p:spPr>
          <a:xfrm>
            <a:off x="5774055" y="2493010"/>
            <a:ext cx="1097280" cy="460375"/>
          </a:xfrm>
          <a:prstGeom prst="rect">
            <a:avLst/>
          </a:prstGeom>
          <a:noFill/>
        </p:spPr>
        <p:txBody>
          <a:bodyPr wrap="square" rtlCol="0">
            <a:spAutoFit/>
          </a:bodyPr>
          <a:p>
            <a:pPr algn="l">
              <a:buClrTx/>
              <a:buSzTx/>
              <a:buFontTx/>
            </a:pPr>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重难斩</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27" name="TextBox 39"/>
          <p:cNvSpPr txBox="1"/>
          <p:nvPr>
            <p:custDataLst>
              <p:tags r:id="rId6"/>
            </p:custDataLst>
          </p:nvPr>
        </p:nvSpPr>
        <p:spPr>
          <a:xfrm>
            <a:off x="5774055" y="5085080"/>
            <a:ext cx="1097280" cy="460375"/>
          </a:xfrm>
          <a:prstGeom prst="rect">
            <a:avLst/>
          </a:prstGeom>
          <a:noFill/>
        </p:spPr>
        <p:txBody>
          <a:bodyPr wrap="square" rtlCol="0">
            <a:spAutoFit/>
          </a:bodyPr>
          <a:p>
            <a:pPr algn="l">
              <a:buClrTx/>
              <a:buSzTx/>
              <a:buFontTx/>
            </a:pPr>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巩固练</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3" name="C_1#目录1:c34daeb9a?lid=8a87838cc&amp;cid=8a87838cc&amp;vtp=1&amp;bt=1&amp;bbb=1"/>
          <p:cNvSpPr/>
          <p:nvPr/>
        </p:nvSpPr>
        <p:spPr>
          <a:xfrm>
            <a:off x="5822315" y="1509141"/>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独立战争后的美国文化与拉丁美洲文化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4" name="C_1#目录1:c34daeb9a?lid=d4b6ffbf2&amp;cid=d4b6ffbf2&amp;vtp=1&amp;bbb=1"/>
          <p:cNvSpPr/>
          <p:nvPr/>
        </p:nvSpPr>
        <p:spPr>
          <a:xfrm>
            <a:off x="5822315" y="1792605"/>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拿破仑战争后欧洲文化的重构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5" name="C_1#目录1:c34daeb9a?lid=35e043159&amp;cid=35e043159&amp;vtp=1&amp;bbb=1"/>
          <p:cNvSpPr/>
          <p:nvPr/>
        </p:nvSpPr>
        <p:spPr>
          <a:xfrm>
            <a:off x="5822315" y="2034413"/>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欧洲殖民者的文化侵略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6" name="C_1#目录1:c34daeb9a?lid=c5b7eccf1&amp;cid=c5b7eccf1&amp;vtp=1&amp;bbb=1">
            <a:hlinkClick r:id="rId7" action="ppaction://hlinksldjump"/>
          </p:cNvPr>
          <p:cNvSpPr/>
          <p:nvPr/>
        </p:nvSpPr>
        <p:spPr>
          <a:xfrm>
            <a:off x="5822315" y="3524504"/>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全面认识近代欧洲的文化侵略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8" name="C_1#目录1:c34daeb9a?lid=222fc347a&amp;cid=222fc347a&amp;vtp=1&amp;bbb=1">
            <a:hlinkClick r:id="rId8" action="ppaction://hlinksldjump"/>
          </p:cNvPr>
          <p:cNvSpPr/>
          <p:nvPr/>
        </p:nvSpPr>
        <p:spPr>
          <a:xfrm>
            <a:off x="5798185" y="287032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独立后的拉丁美洲文化多样性的表现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9" name="C_1#目录1:c34daeb9a?lid=94747bda7&amp;cid=94747bda7&amp;vtp=1&amp;bbb=1">
            <a:hlinkClick r:id="rId9" action="ppaction://hlinksldjump"/>
          </p:cNvPr>
          <p:cNvSpPr/>
          <p:nvPr/>
        </p:nvSpPr>
        <p:spPr>
          <a:xfrm>
            <a:off x="5822315" y="3197225"/>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拿破仑战争对欧洲历史进程的深远影响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21" name="C_1#目录1:c34daeb9a?lid=921dabe67&amp;cid=921dabe67&amp;vtp=1&amp;bbb=1"/>
          <p:cNvSpPr/>
          <p:nvPr/>
        </p:nvSpPr>
        <p:spPr>
          <a:xfrm>
            <a:off x="5822315" y="439178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美洲文化的特点及成因</a:t>
            </a:r>
            <a:endParaRPr lang="en-US" altLang="zh-CN" sz="1600" dirty="0"/>
          </a:p>
        </p:txBody>
      </p:sp>
      <p:sp>
        <p:nvSpPr>
          <p:cNvPr id="22" name="C_1#目录1:c34daeb9a?lid=f1153d95f&amp;cid=f1153d95f&amp;vtp=1&amp;bbb=1"/>
          <p:cNvSpPr/>
          <p:nvPr/>
        </p:nvSpPr>
        <p:spPr>
          <a:xfrm>
            <a:off x="5822315" y="47381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殖民主义意识形态和文化霸权</a:t>
            </a:r>
            <a:endParaRPr lang="en-US" altLang="zh-CN" sz="1600" dirty="0"/>
          </a:p>
        </p:txBody>
      </p:sp>
      <p:grpSp>
        <p:nvGrpSpPr>
          <p:cNvPr id="26" name="组合 25"/>
          <p:cNvGrpSpPr/>
          <p:nvPr>
            <p:custDataLst>
              <p:tags r:id="rId10"/>
            </p:custDataLst>
          </p:nvPr>
        </p:nvGrpSpPr>
        <p:grpSpPr>
          <a:xfrm>
            <a:off x="4483735" y="2507596"/>
            <a:ext cx="2387600" cy="1886964"/>
            <a:chOff x="8938" y="8834"/>
            <a:chExt cx="3760" cy="3248"/>
          </a:xfrm>
        </p:grpSpPr>
        <p:sp>
          <p:nvSpPr>
            <p:cNvPr id="29" name="矩形: 圆角 11"/>
            <p:cNvSpPr/>
            <p:nvPr>
              <p:custDataLst>
                <p:tags r:id="rId11"/>
              </p:custDataLst>
            </p:nvPr>
          </p:nvSpPr>
          <p:spPr>
            <a:xfrm>
              <a:off x="8938" y="8834"/>
              <a:ext cx="1210" cy="120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02</a:t>
              </a:r>
              <a:endParaRPr lang="en-US" altLang="zh-CN" sz="2400" dirty="0">
                <a:solidFill>
                  <a:srgbClr val="FFFFFF"/>
                </a:solidFill>
                <a:ea typeface="印品黑体" pitchFamily="34" charset="-122"/>
              </a:endParaRPr>
            </a:p>
          </p:txBody>
        </p:sp>
        <p:sp>
          <p:nvSpPr>
            <p:cNvPr id="30" name="TextBox 39"/>
            <p:cNvSpPr txBox="1"/>
            <p:nvPr>
              <p:custDataLst>
                <p:tags r:id="rId12"/>
              </p:custDataLst>
            </p:nvPr>
          </p:nvSpPr>
          <p:spPr>
            <a:xfrm>
              <a:off x="10970" y="11290"/>
              <a:ext cx="1728" cy="792"/>
            </a:xfrm>
            <a:prstGeom prst="rect">
              <a:avLst/>
            </a:prstGeom>
            <a:noFill/>
          </p:spPr>
          <p:txBody>
            <a:bodyPr wrap="square" rtlCol="0">
              <a:spAutoFit/>
            </a:bodyPr>
            <a:p>
              <a:pPr algn="l">
                <a:buClrTx/>
                <a:buSzTx/>
                <a:buFontTx/>
              </a:pPr>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史料解</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grpSp>
      <p:sp>
        <p:nvSpPr>
          <p:cNvPr id="32" name="矩形: 圆角 11"/>
          <p:cNvSpPr/>
          <p:nvPr>
            <p:custDataLst>
              <p:tags r:id="rId13"/>
            </p:custDataLst>
          </p:nvPr>
        </p:nvSpPr>
        <p:spPr>
          <a:xfrm>
            <a:off x="4483735" y="3974541"/>
            <a:ext cx="768350" cy="701221"/>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03</a:t>
            </a:r>
            <a:endParaRPr lang="en-US" altLang="zh-CN" sz="2400" dirty="0">
              <a:solidFill>
                <a:srgbClr val="FFFFFF"/>
              </a:solidFill>
              <a:ea typeface="印品黑体" pitchFamily="34" charset="-122"/>
            </a:endParaRPr>
          </a:p>
        </p:txBody>
      </p:sp>
      <p:sp>
        <p:nvSpPr>
          <p:cNvPr id="35" name="矩形: 圆角 11"/>
          <p:cNvSpPr/>
          <p:nvPr>
            <p:custDataLst>
              <p:tags r:id="rId14"/>
            </p:custDataLst>
          </p:nvPr>
        </p:nvSpPr>
        <p:spPr>
          <a:xfrm>
            <a:off x="4482465" y="4964430"/>
            <a:ext cx="768350" cy="70104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04</a:t>
            </a:r>
            <a:endParaRPr lang="en-US" altLang="zh-CN" sz="2400" dirty="0">
              <a:solidFill>
                <a:srgbClr val="FFFFFF"/>
              </a:solidFill>
              <a:ea typeface="印品黑体"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22fc347a?vcp=1&amp;pid=ace520a80&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独立后的拉丁美洲文化多样性的表现</a:t>
            </a:r>
            <a:endParaRPr lang="en-US" altLang="zh-CN" sz="2000" dirty="0"/>
          </a:p>
        </p:txBody>
      </p:sp>
      <p:sp>
        <p:nvSpPr>
          <p:cNvPr id="3" name="P_5_BD#77725f14f?vcp=1&amp;pid=222fc347a&amp;color=0,55,96&amp;vtp=1&amp;bbb=1&amp;hb=1"/>
          <p:cNvSpPr/>
          <p:nvPr/>
        </p:nvSpPr>
        <p:spPr>
          <a:xfrm>
            <a:off x="502920" y="1940623"/>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1.文化来源的多源性与文化成分的多样性：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殖民地时期混血文化的形成是欧洲文化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、印第安文化及非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洲黑人文化相互作用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、相互调适的结果。</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.文化分支与文化形式的多样性：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毋庸置疑，拉美文化是一个整体。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但由于受到拉美各地区自然环境、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各国的经历等因素的影响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拉美文化在不同地区、不同国家有众多分支，形式上也各有特点。</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.文化品格的混合性、开放性与兼容性：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拉美文化往往根据自身需要对外来文化加以消化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力图将其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与本土元素相结合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实现外来文化的“本土化”，即力图将各种文化成分交融在一起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发展创造富有拉美特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色的新文化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。这是其强大兼容性及融合力的表现。</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.语言的丰富性：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拉美地区有着丰富的语言，目前各国使用的官方语言有西班牙语、葡萄牙语、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英语、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法语和荷兰语等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5e4e57dc3?vaa=1&amp;vcp=1&amp;vop=1&amp;pid=222fc347a&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[河北邢台2025高二期中]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阿根廷首都布宜诺斯艾利斯被称为“南美的巴黎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”，建筑与生活方式高度欧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智利南部有独特的德国巴伐利亚风格的小镇；秘鲁的日式秘鲁菜是国菜之一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春节在巴西里约州成为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官方节日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舞狮、龙舟赛广受巴西人民欢迎。</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这些现象的出现得益于(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_2#5e4e57dc3.choices?vaa=1&amp;vcp=1&amp;vop=1&amp;pid=222fc347a&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区域经济一体化的推动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移民文化的交融与传播</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本土文化的强大排他性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欧洲殖民文化不断侵入</a:t>
            </a:r>
            <a:endParaRPr lang="en-US" altLang="zh-CN"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5e4e57dc3?vaa=1&amp;vcp=1&amp;vop=1&amp;pid=222fc347a&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【解析】本题考查拉丁美洲的文化多样性。根据材料并结合所学可知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阿根廷首都布宜诺斯艾利斯受欧洲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移民影响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形成欧式建筑，生活方式欧化，智利南部的德国移民建立了巴伐利亚风格小镇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秘鲁的日式秘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鲁菜源于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19世纪日本移民的饮食，巴西里约州春节成为官方节日则与华人移民的文化传播直接相关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现象均体现不同时期移民群体将自身文化带入当地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并与本土传统交融形成新文化形态，B项正确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区域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经济一体化主要指经济合作机制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但题干未提及经济合作对文化的直接影响，排除A项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题干中本土文化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对外来元素的接纳与交融恰恰说明其包容性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而非排他性，排除C项；材料中的日式秘鲁菜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、巴西春节等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属于</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19世纪后期至20世纪移民潮的文化产物，与殖民文化无直接关联，排除D项。</a:t>
            </a:r>
            <a:endParaRPr lang="en-US" altLang="zh-CN" dirty="0"/>
          </a:p>
        </p:txBody>
      </p:sp>
      <p:sp>
        <p:nvSpPr>
          <p:cNvPr id="3" name="QC_5_AN.4_1#5e4e57dc3?vaa=1&amp;vcp=1&amp;vop=1&amp;pid=222fc347a&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4747bda7?vcp=1&amp;pid=ace520a80&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拿破仑战争对欧洲历史进程的深远影响</a:t>
            </a:r>
            <a:endParaRPr lang="en-US" altLang="zh-CN" sz="2000" dirty="0"/>
          </a:p>
        </p:txBody>
      </p:sp>
      <p:sp>
        <p:nvSpPr>
          <p:cNvPr id="3" name="P_5_BD#b11debd43?vcp=1&amp;pid=94747bda7&amp;color=0,55,96&amp;vtp=1&amp;bbb=1"/>
          <p:cNvSpPr/>
          <p:nvPr/>
        </p:nvSpPr>
        <p:spPr>
          <a:xfrm>
            <a:off x="502920" y="1940623"/>
            <a:ext cx="10570464" cy="24466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1.重构欧洲政治格局</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封建秩序瓦解：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摧毁了欧洲传统封建特权体系，加速了资产阶级崛起和资本主义发展。</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重新划分欧洲版图：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拿破仑帝国失败后，德意志地区重组，英、俄、普、奥成为欧洲政治主宰。</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.推动法制与行政改革</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《法国民法典》：</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成为大陆法系的基石，推动现代民法体系形成。</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行政现代化：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被征服地区的管理制度削弱了地方割据势力，为现代国家治理提供模板。</a:t>
            </a:r>
            <a:endParaRPr lang="en-US" altLang="zh-CN" sz="18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11debd43?vcp=1&amp;pid=94747bda7&amp;color=0,55,96&amp;mp=1&amp;vtp=1&amp;bt=1&amp;bbb=1"/>
          <p:cNvSpPr/>
          <p:nvPr/>
        </p:nvSpPr>
        <p:spPr>
          <a:xfrm>
            <a:off x="502920" y="1833726"/>
            <a:ext cx="10570464" cy="41262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3.推动民族觉醒、催化民族矛盾</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1）被征服地区民族意识觉醒，催生民族独立诉求，开展反法斗争、政治改革和社会运动。</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2）法国的军事占领引发被征服地区反抗，民族主义成为武器，加剧欧洲族群冲突。</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3）维也纳体系试图遏制法国扩张，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却埋下民族矛盾的隐患。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4.引发军事革命、加速战争模式转型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全民征兵制普及：</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法国实行义务兵役制，奠定现代国家军事动员基础。</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（2）战术优化，后勤革新，提升军队作战能力。</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军事遗产延续：</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推动军事教育体系化，影响后世军事理论发展。</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1"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5.社会代价惨重、引发历史反思：</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虽传播启蒙思想，但其侵略性造成人道主义灾难，引发反法同盟联</a:t>
            </a:r>
            <a:endPar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合抵制，凸显强权扩张的不可持续性。</a:t>
            </a:r>
            <a:endParaRPr lang="en-US" altLang="zh-CN" sz="1800" dirty="0"/>
          </a:p>
        </p:txBody>
      </p:sp>
    </p:spTree>
  </p:cSld>
  <p:clrMapOvr>
    <a:masterClrMapping/>
  </p:clrMapOvr>
  <p:transition/>
</p:sld>
</file>

<file path=ppt/tags/tag1.xml><?xml version="1.0" encoding="utf-8"?>
<p:tagLst xmlns:p="http://schemas.openxmlformats.org/presentationml/2006/main">
  <p:tag name="KSO_WM_DIAGRAM_VIRTUALLY_FRAME" val="{&quot;height&quot;:395.07023622047245,&quot;left&quot;:309.9166929133858,&quot;top&quot;:77.25,&quot;width&quot;:605.1494488188976}"/>
</p:tagLst>
</file>

<file path=ppt/tags/tag10.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2.xml><?xml version="1.0" encoding="utf-8"?>
<p:tagLst xmlns:p="http://schemas.openxmlformats.org/presentationml/2006/main">
  <p:tag name="KSO_WM_DIAGRAM_VIRTUALLY_FRAME" val="{&quot;height&quot;:395.07023622047245,&quot;left&quot;:309.9166929133858,&quot;top&quot;:77.25,&quot;width&quot;:605.1494488188976}"/>
</p:tagLst>
</file>

<file path=ppt/tags/tag3.xml><?xml version="1.0" encoding="utf-8"?>
<p:tagLst xmlns:p="http://schemas.openxmlformats.org/presentationml/2006/main">
  <p:tag name="KSO_WM_DIAGRAM_VIRTUALLY_FRAME" val="{&quot;height&quot;:395.07023622047245,&quot;left&quot;:309.9166929133858,&quot;top&quot;:77.25,&quot;width&quot;:605.1494488188976}"/>
</p:tagLst>
</file>

<file path=ppt/tags/tag4.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5.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6.xml><?xml version="1.0" encoding="utf-8"?>
<p:tagLst xmlns:p="http://schemas.openxmlformats.org/presentationml/2006/main">
  <p:tag name="KSO_WM_DIAGRAM_VIRTUALLY_FRAME" val="{&quot;height&quot;:395.07023622047245,&quot;left&quot;:309.9166929133858,&quot;top&quot;:77.25,&quot;width&quot;:605.1494488188976}"/>
</p:tagLst>
</file>

<file path=ppt/tags/tag7.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8.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9.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8715</Words>
  <Application>WPS 演示</Application>
  <PresentationFormat>宽屏</PresentationFormat>
  <Paragraphs>354</Paragraphs>
  <Slides>31</Slides>
  <Notes>31</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31</vt:i4>
      </vt:variant>
    </vt:vector>
  </HeadingPairs>
  <TitlesOfParts>
    <vt:vector size="56"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等线</vt:lpstr>
      <vt:lpstr>Arial Unicode MS</vt:lpstr>
      <vt:lpstr>楷体</vt:lpstr>
      <vt:lpstr>等线 Light</vt:lpstr>
      <vt:lpstr>Calibri Light</vt:lpstr>
      <vt:lpstr>Calibri</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4</cp:revision>
  <dcterms:created xsi:type="dcterms:W3CDTF">2025-10-24T09:18:00Z</dcterms:created>
  <dcterms:modified xsi:type="dcterms:W3CDTF">2025-10-27T10:23:19Z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3E14D9CE65C14C3D9197B50487E28609_13</vt:lpwstr>
  </property>
  <property fmtid="{D5CDD505-2E9C-101B-9397-08002B2CF9AE}" pid="3" name="KSOProductBuildVer">
    <vt:lpwstr>2052-12.1.0.23125</vt:lpwstr>
  </property>
</Properties>
</file>